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3D3B04C-DD02-4F6C-85D8-A89400876E62}">
  <a:tblStyle styleId="{F3D3B04C-DD02-4F6C-85D8-A89400876E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efd44f9d4e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efd44f9d4e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8f16e88a9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8f16e88a9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efd44f9d4e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efd44f9d4e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2263027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c2263027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efd44f9d4e_2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efd44f9d4e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22630270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c22630270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efd44f9d4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efd44f9d4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22630270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22630270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efd44f9d4e_2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efd44f9d4e_2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c2c77475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c2c77475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8f16e88a9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8f16e88a9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2c774757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c2c774757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c2c774757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c2c774757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c4d15d8e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c4d15d8e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c4d15d8ee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c4d15d8ee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8f16e88a9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8f16e88a9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8f16e88a9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8f16e88a9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8f16e88a91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8f16e88a91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8f16e88a9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8f16e88a9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f16e88a91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8f16e88a9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b4636ee29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b4636ee29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8f16e88a9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8f16e88a9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b4636ee29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b4636ee29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b4636ee29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b4636ee29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fd44f9d4e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efd44f9d4e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24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68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634650" y="1794250"/>
            <a:ext cx="7874700" cy="11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18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Immunohistochemical Image Generation using Deep Learning</a:t>
            </a:r>
            <a:endParaRPr sz="318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3948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by Philipp Rosin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475" y="119625"/>
            <a:ext cx="2141888" cy="1427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3725" y="357325"/>
            <a:ext cx="1419225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Evaluation</a:t>
            </a:r>
            <a:endParaRPr sz="242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274325" y="1152475"/>
            <a:ext cx="328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/>
              <a:t>Quantitative</a:t>
            </a:r>
            <a:r>
              <a:rPr b="1" lang="de" sz="1400"/>
              <a:t> evaluation</a:t>
            </a:r>
            <a:endParaRPr b="1" sz="1400"/>
          </a:p>
          <a:p>
            <a:pPr indent="-3175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quantify the performance of the networks on the train and test set based on three metrics:</a:t>
            </a:r>
            <a:endParaRPr sz="14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400"/>
              <a:t>1) 	MSE </a:t>
            </a:r>
            <a:endParaRPr sz="14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400"/>
              <a:t>2) 	SSIM</a:t>
            </a:r>
            <a:endParaRPr sz="14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400"/>
              <a:t>3)	PSNR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4957200" y="1152475"/>
            <a:ext cx="328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	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Evaluation</a:t>
            </a:r>
            <a:endParaRPr sz="242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274325" y="1152475"/>
            <a:ext cx="328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/>
              <a:t>Quantitative evaluation</a:t>
            </a:r>
            <a:endParaRPr b="1" sz="1400"/>
          </a:p>
          <a:p>
            <a:pPr indent="-3175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quantify the performance of the networks on the train and test set based on three metrics:</a:t>
            </a:r>
            <a:endParaRPr sz="14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400"/>
              <a:t>1) 	MSE </a:t>
            </a:r>
            <a:endParaRPr sz="14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400"/>
              <a:t>2) 	SSIM</a:t>
            </a:r>
            <a:endParaRPr sz="1400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400"/>
              <a:t>3)	PSNR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4957200" y="1152475"/>
            <a:ext cx="328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400"/>
              <a:t>Qualitative evaluation</a:t>
            </a:r>
            <a:endParaRPr b="1"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visual inspection of the generated images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using a pretrained classifier to predict the IHC score on the generated images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	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18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MSE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</a:t>
            </a:r>
            <a:endParaRPr sz="2408"/>
          </a:p>
        </p:txBody>
      </p:sp>
      <p:graphicFrame>
        <p:nvGraphicFramePr>
          <p:cNvPr id="137" name="Google Shape;137;p24"/>
          <p:cNvGraphicFramePr/>
          <p:nvPr/>
        </p:nvGraphicFramePr>
        <p:xfrm>
          <a:off x="184600" y="700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{F3D3B04C-DD02-4F6C-85D8-A89400876E62}</a:tableStyleId>
              </a:tblPr>
              <a:tblGrid>
                <a:gridCol w="1390925"/>
                <a:gridCol w="1390925"/>
                <a:gridCol w="1390925"/>
                <a:gridCol w="1390925"/>
                <a:gridCol w="1390925"/>
                <a:gridCol w="1390925"/>
              </a:tblGrid>
              <a:tr h="392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Network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all scores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0 (negative)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1+ (weak)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2+ (moderate)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3+ (strong)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U-Net L 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0.0153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0.0154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0.0097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0.0237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Pix2Pix U-Net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0.0163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0.0138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0.0098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0.0126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0.0286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Swin 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0.0211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0.0184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0.0253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0.0175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0.0238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U-Net M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0.0216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0.0272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0.0178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0.0211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0.0244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7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Pix2Pix Swin 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0.0225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0.0194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0.0285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0.0191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0.0236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ViT M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0.0238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0.0227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0.0252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0.0211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0.0271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Pix2Pix ViT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0.0238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0.0218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0.0273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0.0206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0.0265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ViT S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0.0237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0.0246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0.0214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0.0279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U-Net S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0.0247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0.0186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0.0184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0.0208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0.038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98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(Diffusion Model)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0.1982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0.2523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0.2294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0.2023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0.1526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18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MSE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</a:t>
            </a:r>
            <a:endParaRPr sz="2408"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575" y="788850"/>
            <a:ext cx="7880509" cy="4082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18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SSIM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</a:t>
            </a:r>
            <a:endParaRPr sz="2408"/>
          </a:p>
        </p:txBody>
      </p:sp>
      <p:graphicFrame>
        <p:nvGraphicFramePr>
          <p:cNvPr id="149" name="Google Shape;149;p26"/>
          <p:cNvGraphicFramePr/>
          <p:nvPr/>
        </p:nvGraphicFramePr>
        <p:xfrm>
          <a:off x="184600" y="700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{F3D3B04C-DD02-4F6C-85D8-A89400876E62}</a:tableStyleId>
              </a:tblPr>
              <a:tblGrid>
                <a:gridCol w="1390925"/>
                <a:gridCol w="1390925"/>
                <a:gridCol w="1390925"/>
                <a:gridCol w="1390925"/>
                <a:gridCol w="1390925"/>
                <a:gridCol w="1390925"/>
              </a:tblGrid>
              <a:tr h="392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Network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all scores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0 (negative)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1+ (weak)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2+ (moderate)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3+ (strong)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U-Net S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0.6588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0.6865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0.6796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0.6812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0.5979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U-Net L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0.6578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0.6887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0.6797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0.681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0.5938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U-Net M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0.6537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0.6769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0.6744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0.6758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0.5942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Pix2Pix U-Net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0.6487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0.6794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0.669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0.6719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0.586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7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Pix2Pix Swin 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0.6415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0.6701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0.6532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0.6632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0.5893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Swin 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0.6387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0.6683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0.6497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0.6599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0.5875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ViT S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0.5343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0.5772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0.5434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0.549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0.4925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ViT M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0.5216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0.5713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0.5285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0.5347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0.483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Pix2Pix ViT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0.4575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0.52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0.4613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0.4687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0.4218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98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(Diffusion Model)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0.0515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0.1208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0.0496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0.0511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0.0383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18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SSIM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</a:t>
            </a:r>
            <a:endParaRPr sz="2408"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893500"/>
            <a:ext cx="7880509" cy="4082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18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PSNR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</a:t>
            </a:r>
            <a:endParaRPr sz="2408"/>
          </a:p>
        </p:txBody>
      </p:sp>
      <p:graphicFrame>
        <p:nvGraphicFramePr>
          <p:cNvPr id="161" name="Google Shape;161;p28"/>
          <p:cNvGraphicFramePr/>
          <p:nvPr/>
        </p:nvGraphicFramePr>
        <p:xfrm>
          <a:off x="184600" y="700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{F3D3B04C-DD02-4F6C-85D8-A89400876E62}</a:tableStyleId>
              </a:tblPr>
              <a:tblGrid>
                <a:gridCol w="1390925"/>
                <a:gridCol w="1390925"/>
                <a:gridCol w="1390925"/>
                <a:gridCol w="1390925"/>
                <a:gridCol w="1390925"/>
                <a:gridCol w="1390925"/>
              </a:tblGrid>
              <a:tr h="392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Network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all scores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0 (negative)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1+ (weak)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2+ (moderate)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>
                          <a:solidFill>
                            <a:schemeClr val="dk1"/>
                          </a:solidFill>
                        </a:rPr>
                        <a:t>3+ (strong)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U-Net L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19.9473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20.2252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21.7585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20.0396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18.1784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Pix2Pix U-Net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19.7441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20.3757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21.2865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20.1491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17.611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</a:t>
                      </a:r>
                      <a:r>
                        <a:rPr lang="de" sz="1100"/>
                        <a:t>Swin 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19.3705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18.5268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19.9536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19.5208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18.8111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Pix2Pix Swin 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19.1378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19.4654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19.176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19.2316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18.8772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72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Pix2Pix ViT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18.0566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18.2222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18.5888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17.987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17.6775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</a:t>
                      </a:r>
                      <a:r>
                        <a:rPr lang="de" sz="1100"/>
                        <a:t>U-Net M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18.363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17.2796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19.586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18.3018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17.6568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ViT M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17.7402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18.0351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18.3125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17.6378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17.352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</a:t>
                      </a:r>
                      <a:r>
                        <a:rPr lang="de" sz="1100"/>
                        <a:t>ViT S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17.5417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17.8484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18.0871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17.4724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17.1194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U-Net S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16.6213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18.9985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17.4398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16.5461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15.5106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98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 (Diffusion Model)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9.3013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7.947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8.3225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8.6548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100"/>
                        <a:t>11.5108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183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PSNR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</a:t>
            </a:r>
            <a:endParaRPr sz="2408"/>
          </a:p>
        </p:txBody>
      </p:sp>
      <p:pic>
        <p:nvPicPr>
          <p:cNvPr id="167" name="Google Shape;1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08475"/>
            <a:ext cx="7828854" cy="408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Qualitative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 U-Net</a:t>
            </a:r>
            <a:endParaRPr/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5688" y="1017725"/>
            <a:ext cx="5112628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Qualitative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 ViT</a:t>
            </a:r>
            <a:endParaRPr/>
          </a:p>
        </p:txBody>
      </p:sp>
      <p:pic>
        <p:nvPicPr>
          <p:cNvPr id="179" name="Google Shape;1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5688" y="1017725"/>
            <a:ext cx="5112628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B5394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Table of Contents</a:t>
            </a:r>
            <a:endParaRPr sz="240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24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de" sz="6800"/>
              <a:t>Introduction</a:t>
            </a:r>
            <a:endParaRPr sz="68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de"/>
              <a:t>Task Description</a:t>
            </a:r>
            <a:endParaRPr sz="68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de"/>
              <a:t>Medical Background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de"/>
              <a:t>Data Set </a:t>
            </a:r>
            <a:endParaRPr/>
          </a:p>
          <a:p>
            <a:pPr indent="0" lvl="0" marL="1828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8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de" sz="6800"/>
              <a:t>Methodology</a:t>
            </a:r>
            <a:endParaRPr sz="68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de"/>
              <a:t>Experiments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de"/>
              <a:t>Evaluation</a:t>
            </a:r>
            <a:endParaRPr/>
          </a:p>
          <a:p>
            <a:pPr indent="0" lvl="0" marL="1828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8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de" sz="6800"/>
              <a:t>Results</a:t>
            </a:r>
            <a:endParaRPr sz="68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de" sz="6800"/>
              <a:t>Conclusion &amp; Outlook</a:t>
            </a:r>
            <a:endParaRPr sz="6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600"/>
              <a:t>	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Qualitative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 Pix2Pix framework</a:t>
            </a:r>
            <a:endParaRPr/>
          </a:p>
        </p:txBody>
      </p:sp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1200" y="1017725"/>
            <a:ext cx="500159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Qualitative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 Diffusion model</a:t>
            </a:r>
            <a:endParaRPr/>
          </a:p>
        </p:txBody>
      </p:sp>
      <p:pic>
        <p:nvPicPr>
          <p:cNvPr id="191" name="Google Shape;1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1413" y="1017725"/>
            <a:ext cx="3281182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>
            <p:ph type="title"/>
          </p:nvPr>
        </p:nvSpPr>
        <p:spPr>
          <a:xfrm>
            <a:off x="311700" y="497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664"/>
              <a:buFont typeface="Arial"/>
              <a:buNone/>
            </a:pP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I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nterpretation of </a:t>
            </a: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Quantitative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 </a:t>
            </a:r>
            <a:endParaRPr/>
          </a:p>
        </p:txBody>
      </p:sp>
      <p:sp>
        <p:nvSpPr>
          <p:cNvPr id="197" name="Google Shape;197;p34"/>
          <p:cNvSpPr txBox="1"/>
          <p:nvPr>
            <p:ph idx="1" type="body"/>
          </p:nvPr>
        </p:nvSpPr>
        <p:spPr>
          <a:xfrm>
            <a:off x="311700" y="1152475"/>
            <a:ext cx="824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The Swin transformer shows the lowest MSE and highest PSNR on the test set while the U-Net L </a:t>
            </a:r>
            <a:r>
              <a:rPr lang="de"/>
              <a:t>scores</a:t>
            </a:r>
            <a:r>
              <a:rPr lang="de"/>
              <a:t> the Highest SSIM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All models score better on image pairs with a low IHC score (0,1+)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The scores on the test set are better than on the train set =&gt; the investigation shows that the pairs in the test set are closer than in the train set for the chosen metrics :</a:t>
            </a:r>
            <a:endParaRPr/>
          </a:p>
        </p:txBody>
      </p:sp>
      <p:pic>
        <p:nvPicPr>
          <p:cNvPr id="198" name="Google Shape;19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9563" y="2956450"/>
            <a:ext cx="4162425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664"/>
              <a:buFont typeface="Arial"/>
              <a:buNone/>
            </a:pP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Interpretation of </a:t>
            </a: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Qualitative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 Results</a:t>
            </a:r>
            <a:endParaRPr/>
          </a:p>
        </p:txBody>
      </p:sp>
      <p:sp>
        <p:nvSpPr>
          <p:cNvPr id="204" name="Google Shape;204;p35"/>
          <p:cNvSpPr txBox="1"/>
          <p:nvPr>
            <p:ph idx="1" type="body"/>
          </p:nvPr>
        </p:nvSpPr>
        <p:spPr>
          <a:xfrm>
            <a:off x="311700" y="1152475"/>
            <a:ext cx="8248500" cy="15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/>
              <a:t>the models generate the basic structure of </a:t>
            </a:r>
            <a:r>
              <a:rPr lang="de"/>
              <a:t>the IHC stained image but have trouble to generate the dark patches with high IHC score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/>
              <a:t>the pretrained classifier was not able to function properly on the generated images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275" y="2300238"/>
            <a:ext cx="2932604" cy="211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7675" y="2157400"/>
            <a:ext cx="2800100" cy="2295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5"/>
          <p:cNvSpPr txBox="1"/>
          <p:nvPr/>
        </p:nvSpPr>
        <p:spPr>
          <a:xfrm>
            <a:off x="5592050" y="598075"/>
            <a:ext cx="356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8" name="Google Shape;208;p35"/>
          <p:cNvSpPr txBox="1"/>
          <p:nvPr/>
        </p:nvSpPr>
        <p:spPr>
          <a:xfrm>
            <a:off x="311700" y="4370725"/>
            <a:ext cx="3373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chemeClr val="dk2"/>
                </a:solidFill>
              </a:rPr>
              <a:t>classifier on original IHC imgs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chemeClr val="dk2"/>
                </a:solidFill>
              </a:rPr>
              <a:t>ACC: 75.4%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9" name="Google Shape;209;p35"/>
          <p:cNvSpPr txBox="1"/>
          <p:nvPr/>
        </p:nvSpPr>
        <p:spPr>
          <a:xfrm>
            <a:off x="4650775" y="4340850"/>
            <a:ext cx="4105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classifier</a:t>
            </a:r>
            <a:r>
              <a:rPr lang="de" sz="1800">
                <a:solidFill>
                  <a:schemeClr val="dk2"/>
                </a:solidFill>
              </a:rPr>
              <a:t> on Swin T generated imgs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ACC: 46%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Architecture </a:t>
            </a: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Results</a:t>
            </a:r>
            <a:endParaRPr/>
          </a:p>
        </p:txBody>
      </p:sp>
      <p:sp>
        <p:nvSpPr>
          <p:cNvPr id="215" name="Google Shape;215;p36"/>
          <p:cNvSpPr txBox="1"/>
          <p:nvPr>
            <p:ph idx="1" type="body"/>
          </p:nvPr>
        </p:nvSpPr>
        <p:spPr>
          <a:xfrm>
            <a:off x="311700" y="1152475"/>
            <a:ext cx="824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VIT based model have problems to generate details due to the limit of the patch size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complex U-Nets perform better than simple ones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Pix2Pix framework does not have a big impact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diffusion model does not produce </a:t>
            </a:r>
            <a:r>
              <a:rPr lang="de">
                <a:highlight>
                  <a:srgbClr val="F8F9FA"/>
                </a:highlight>
              </a:rPr>
              <a:t>satisfactory </a:t>
            </a:r>
            <a:r>
              <a:rPr lang="de"/>
              <a:t>results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Conclusion &amp; Outlook</a:t>
            </a:r>
            <a:endParaRPr/>
          </a:p>
        </p:txBody>
      </p:sp>
      <p:sp>
        <p:nvSpPr>
          <p:cNvPr id="221" name="Google Shape;221;p37"/>
          <p:cNvSpPr txBox="1"/>
          <p:nvPr>
            <p:ph idx="1" type="body"/>
          </p:nvPr>
        </p:nvSpPr>
        <p:spPr>
          <a:xfrm>
            <a:off x="311700" y="1152475"/>
            <a:ext cx="8248500" cy="15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/>
              <a:t>Although U-Net L and Swin T are able to generate the basic structure of the IHC stained ground truth, all models struggle to generate IHC images with a high HER2 expression.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7"/>
          <p:cNvSpPr txBox="1"/>
          <p:nvPr/>
        </p:nvSpPr>
        <p:spPr>
          <a:xfrm>
            <a:off x="821175" y="2612800"/>
            <a:ext cx="263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3" name="Google Shape;223;p37"/>
          <p:cNvSpPr txBox="1"/>
          <p:nvPr/>
        </p:nvSpPr>
        <p:spPr>
          <a:xfrm>
            <a:off x="821175" y="2456050"/>
            <a:ext cx="528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08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Conclusion &amp; Outlook</a:t>
            </a:r>
            <a:endParaRPr/>
          </a:p>
        </p:txBody>
      </p:sp>
      <p:sp>
        <p:nvSpPr>
          <p:cNvPr id="229" name="Google Shape;229;p38"/>
          <p:cNvSpPr txBox="1"/>
          <p:nvPr>
            <p:ph idx="1" type="body"/>
          </p:nvPr>
        </p:nvSpPr>
        <p:spPr>
          <a:xfrm>
            <a:off x="311700" y="1152475"/>
            <a:ext cx="8248500" cy="15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/>
              <a:t>Although U-Net L and Swin T are able to generate the basic structure of the IHC stained ground truth, all models struggle to generate IHC images with a high HER2 expression.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8"/>
          <p:cNvSpPr txBox="1"/>
          <p:nvPr/>
        </p:nvSpPr>
        <p:spPr>
          <a:xfrm>
            <a:off x="821175" y="2612800"/>
            <a:ext cx="263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31" name="Google Shape;231;p38"/>
          <p:cNvSpPr txBox="1"/>
          <p:nvPr/>
        </p:nvSpPr>
        <p:spPr>
          <a:xfrm>
            <a:off x="821175" y="2456050"/>
            <a:ext cx="5285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de" sz="1800">
                <a:solidFill>
                  <a:schemeClr val="dk2"/>
                </a:solidFill>
              </a:rPr>
              <a:t>extend the visual evaluation with expert pathologist opinion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de" sz="1800">
                <a:solidFill>
                  <a:schemeClr val="dk2"/>
                </a:solidFill>
              </a:rPr>
              <a:t>develop a Pix2Pix framework with a special Descriminator which predicts the IHC score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B5394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Task Description</a:t>
            </a:r>
            <a:endParaRPr sz="240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468675" y="1145000"/>
            <a:ext cx="807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-"/>
            </a:pPr>
            <a:r>
              <a:rPr lang="de" sz="17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Breast Cancer Immunohistochemical Image Generation Challenge        (published on grand-</a:t>
            </a:r>
            <a:r>
              <a:rPr lang="de" sz="17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challenge.org)</a:t>
            </a:r>
            <a:r>
              <a:rPr lang="de" sz="17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-"/>
            </a:pPr>
            <a:r>
              <a:rPr lang="de" sz="17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paired image translation between two histochemical </a:t>
            </a:r>
            <a:r>
              <a:rPr lang="de" sz="17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stainings</a:t>
            </a:r>
            <a:r>
              <a:rPr lang="de" sz="17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endParaRPr sz="170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666666"/>
              </a:solidFill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B5394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Histological Staining</a:t>
            </a:r>
            <a:endParaRPr sz="240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468675" y="1145000"/>
            <a:ext cx="807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 sz="1700">
                <a:solidFill>
                  <a:srgbClr val="666666"/>
                </a:solidFill>
                <a:highlight>
                  <a:schemeClr val="lt1"/>
                </a:highlight>
              </a:rPr>
              <a:t>Histological stains are applied to highlight specific features and structural elements of the tissue by their color and/or staining intensity.</a:t>
            </a:r>
            <a:endParaRPr sz="2000">
              <a:solidFill>
                <a:srgbClr val="666666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B5394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Histological Staining</a:t>
            </a:r>
            <a:endParaRPr sz="240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326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250"/>
              <a:t>H&amp;E staining:</a:t>
            </a:r>
            <a:endParaRPr sz="2250"/>
          </a:p>
          <a:p>
            <a:pPr indent="-31789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de" sz="2250"/>
              <a:t>H&amp;E staining is the gold standard in </a:t>
            </a:r>
            <a:r>
              <a:rPr lang="de" sz="2250">
                <a:highlight>
                  <a:srgbClr val="F8F9FA"/>
                </a:highlight>
              </a:rPr>
              <a:t>Histopathology it provides information </a:t>
            </a:r>
            <a:r>
              <a:rPr lang="de" sz="2250"/>
              <a:t>about cellular structure and morphology</a:t>
            </a:r>
            <a:endParaRPr sz="2250"/>
          </a:p>
          <a:p>
            <a:pPr indent="-31789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 sz="2250"/>
              <a:t>Hematoxylin stains cellular nuclei and other basophilic structures blue-purple</a:t>
            </a:r>
            <a:endParaRPr sz="2250"/>
          </a:p>
          <a:p>
            <a:pPr indent="-31789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 sz="2250"/>
              <a:t>Eosin stains cytoplasm, extracellular matrix, and other acidophilic structures pink or red.</a:t>
            </a:r>
            <a:endParaRPr sz="225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B5394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Histological Staining</a:t>
            </a:r>
            <a:endParaRPr sz="240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326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250"/>
              <a:t>H&amp;E staining:</a:t>
            </a:r>
            <a:endParaRPr sz="2250"/>
          </a:p>
          <a:p>
            <a:pPr indent="-31789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de" sz="2250"/>
              <a:t>H&amp;E staining is the gold standard in </a:t>
            </a:r>
            <a:r>
              <a:rPr lang="de" sz="2250">
                <a:highlight>
                  <a:srgbClr val="F8F9FA"/>
                </a:highlight>
              </a:rPr>
              <a:t>Histopathology it provides information </a:t>
            </a:r>
            <a:r>
              <a:rPr lang="de" sz="2250"/>
              <a:t>about cellular structure and morphology</a:t>
            </a:r>
            <a:endParaRPr sz="2250"/>
          </a:p>
          <a:p>
            <a:pPr indent="-31789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 sz="2250"/>
              <a:t>Hematoxylin stains cellular nuclei and other basophilic structures blue-purple</a:t>
            </a:r>
            <a:endParaRPr sz="2250"/>
          </a:p>
          <a:p>
            <a:pPr indent="-31789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de" sz="2250"/>
              <a:t>Eosin stains cytoplasm, extracellular matrix, and other acidophilic structures pink or red.</a:t>
            </a:r>
            <a:endParaRPr sz="225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4344150" y="1152475"/>
            <a:ext cx="326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400"/>
              <a:t>IHC staining: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is used to localise specific proteins and biomarkers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the primary antibody binds to a specific antigen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the secondary antibody binds to the primary one to visually stain the tissue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samples can have 4 IHC scores (0, 1+, 2+ ,3+)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38627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B5394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IHC Scoring</a:t>
            </a:r>
            <a:endParaRPr sz="240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4" name="Google Shape;94;p19"/>
          <p:cNvSpPr txBox="1"/>
          <p:nvPr>
            <p:ph idx="4294967295" type="body"/>
          </p:nvPr>
        </p:nvSpPr>
        <p:spPr>
          <a:xfrm>
            <a:off x="311700" y="3972650"/>
            <a:ext cx="1581900" cy="9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317"/>
              <a:t>score 0</a:t>
            </a:r>
            <a:r>
              <a:rPr lang="de" sz="1317"/>
              <a:t>: No staining or minimal staining negative medical result </a:t>
            </a:r>
            <a:endParaRPr sz="1317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5" name="Google Shape;95;p19"/>
          <p:cNvSpPr txBox="1"/>
          <p:nvPr>
            <p:ph idx="4294967295" type="body"/>
          </p:nvPr>
        </p:nvSpPr>
        <p:spPr>
          <a:xfrm>
            <a:off x="2180525" y="3930650"/>
            <a:ext cx="1581900" cy="16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1000"/>
              <a:t>score 1+</a:t>
            </a:r>
            <a:r>
              <a:rPr lang="de" sz="1000"/>
              <a:t>:Weak or faint staining is observed  considered often as negative result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6" name="Google Shape;96;p19"/>
          <p:cNvSpPr txBox="1"/>
          <p:nvPr>
            <p:ph idx="4294967295" type="body"/>
          </p:nvPr>
        </p:nvSpPr>
        <p:spPr>
          <a:xfrm>
            <a:off x="4026400" y="3897888"/>
            <a:ext cx="1581900" cy="16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000"/>
              <a:t>score 2+</a:t>
            </a:r>
            <a:r>
              <a:rPr lang="de" sz="1000"/>
              <a:t>:moderate staining intensity considered as positive result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7" name="Google Shape;97;p19"/>
          <p:cNvSpPr txBox="1"/>
          <p:nvPr>
            <p:ph idx="4294967295" type="body"/>
          </p:nvPr>
        </p:nvSpPr>
        <p:spPr>
          <a:xfrm>
            <a:off x="5929825" y="3897900"/>
            <a:ext cx="1581900" cy="16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000"/>
              <a:t>score 3+</a:t>
            </a:r>
            <a:r>
              <a:rPr lang="de" sz="1000"/>
              <a:t>:intense staining is observed considered as positive result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53575"/>
            <a:ext cx="1620000" cy="28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0525" y="957175"/>
            <a:ext cx="1616400" cy="286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9150" y="955375"/>
            <a:ext cx="1616400" cy="28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01788" y="958963"/>
            <a:ext cx="1638000" cy="286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7703000" y="1450350"/>
            <a:ext cx="1241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H&amp;E img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7680650" y="2900700"/>
            <a:ext cx="128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IHC img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Data Set</a:t>
            </a:r>
            <a:endParaRPr sz="242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207025" y="1120350"/>
            <a:ext cx="8593200" cy="14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BCI </a:t>
            </a:r>
            <a:r>
              <a:rPr lang="de" sz="1400"/>
              <a:t>challenge</a:t>
            </a:r>
            <a:r>
              <a:rPr lang="de" sz="1400"/>
              <a:t> train set was </a:t>
            </a:r>
            <a:r>
              <a:rPr lang="de" sz="1400"/>
              <a:t>used</a:t>
            </a:r>
            <a:r>
              <a:rPr lang="de" sz="1400"/>
              <a:t> for training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sz="1400"/>
              <a:t>BCI challenge validation set was used for testing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400"/>
              <a:t>all [1024 x 1024] images were cut into 16 individual [256 x 256] patches</a:t>
            </a:r>
            <a:r>
              <a:rPr lang="de"/>
              <a:t> </a:t>
            </a:r>
            <a:endParaRPr/>
          </a:p>
        </p:txBody>
      </p:sp>
      <p:graphicFrame>
        <p:nvGraphicFramePr>
          <p:cNvPr id="110" name="Google Shape;110;p20"/>
          <p:cNvGraphicFramePr/>
          <p:nvPr/>
        </p:nvGraphicFramePr>
        <p:xfrm>
          <a:off x="423875" y="286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{F3D3B04C-DD02-4F6C-85D8-A89400876E62}</a:tableStyleId>
              </a:tblPr>
              <a:tblGrid>
                <a:gridCol w="1206500"/>
                <a:gridCol w="1206500"/>
                <a:gridCol w="1206500"/>
                <a:gridCol w="1206500"/>
                <a:gridCol w="1370975"/>
                <a:gridCol w="1154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set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all scores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0 (negative)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1+ (weak)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2+ (moderate)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"/>
                        <a:t>3+ (strong)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train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54336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[3396]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2752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[172]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12864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[804]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23616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[1476]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15104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[944]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test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8000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[500]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480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[30]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1840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[115]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3536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[221]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2144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[134]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220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420">
                <a:solidFill>
                  <a:srgbClr val="0B5394"/>
                </a:solidFill>
                <a:latin typeface="Impact"/>
                <a:ea typeface="Impact"/>
                <a:cs typeface="Impact"/>
                <a:sym typeface="Impact"/>
              </a:rPr>
              <a:t>Architectures</a:t>
            </a:r>
            <a:endParaRPr sz="2420">
              <a:solidFill>
                <a:srgbClr val="0B539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graphicFrame>
        <p:nvGraphicFramePr>
          <p:cNvPr id="116" name="Google Shape;116;p21"/>
          <p:cNvGraphicFramePr/>
          <p:nvPr/>
        </p:nvGraphicFramePr>
        <p:xfrm>
          <a:off x="444150" y="89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{F3D3B04C-DD02-4F6C-85D8-A89400876E62}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U-Net 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3 steps 16 hidden features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U-Net 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4 steps 32 hidden features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U-Net 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5 steps 64 hidden features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ViT 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1 block 2 heads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ViT 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2 blocks 4 heads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Swin 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2 stages and 22 hidden features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Pix2Pix U-Net 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</a:rPr>
                        <a:t>5 steps 64 hidden features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Pix2Pix ViT 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</a:rPr>
                        <a:t>1 block 2 heads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Pix2Pix Swin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>
                          <a:solidFill>
                            <a:schemeClr val="dk1"/>
                          </a:solidFill>
                        </a:rPr>
                        <a:t>2 stages and 22 hidden features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Diffusion Model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t = 1000 denoising steps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17" name="Google Shape;117;p21"/>
          <p:cNvSpPr txBox="1"/>
          <p:nvPr/>
        </p:nvSpPr>
        <p:spPr>
          <a:xfrm>
            <a:off x="3252075" y="934500"/>
            <a:ext cx="430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